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Source Code Pro SemiBold"/>
      <p:regular r:id="rId49"/>
      <p:bold r:id="rId50"/>
      <p:italic r:id="rId51"/>
      <p:boldItalic r:id="rId52"/>
    </p:embeddedFont>
    <p:embeddedFont>
      <p:font typeface="Quattrocento Sans"/>
      <p:regular r:id="rId53"/>
      <p:bold r:id="rId54"/>
      <p:italic r:id="rId55"/>
      <p:boldItalic r:id="rId56"/>
    </p:embeddedFont>
    <p:embeddedFont>
      <p:font typeface="Century Gothic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iOQPxcenLpYSStVYk2SUlcPjko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SourceCodePr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SemiBold-italic.fntdata"/><Relationship Id="rId50" Type="http://schemas.openxmlformats.org/officeDocument/2006/relationships/font" Target="fonts/SourceCodeProSemiBold-bold.fntdata"/><Relationship Id="rId53" Type="http://schemas.openxmlformats.org/officeDocument/2006/relationships/font" Target="fonts/QuattrocentoSans-regular.fntdata"/><Relationship Id="rId52" Type="http://schemas.openxmlformats.org/officeDocument/2006/relationships/font" Target="fonts/SourceCodePro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57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a1641b8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8a1641b8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cc05d18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9cc05d18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8a76fb79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98a76fb79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8a76fb79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98a76fb79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8a76fb79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98a76fb79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8a76fb79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98a76fb79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8a76fb79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98a76fb79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8a76fb79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98a76fb79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8a76fb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98a76fb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8a76fb79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98a76fb79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8a76fb79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98a76fb79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8a76fb79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98a76fb79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c06074d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9c06074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8a76fb79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98a76fb79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8a76fb79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98a76fb79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c06074d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9c06074d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c06074d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9c06074d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a1641b86e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8a1641b86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5565ae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a5565ae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5565aea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a5565aea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a1641b86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8a1641b86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8a76fb7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98a76fb7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8a76fb7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98a76fb7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a1641b8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8a1641b8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3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3"/>
          <p:cNvSpPr txBox="1"/>
          <p:nvPr>
            <p:ph idx="1" type="subTitle"/>
          </p:nvPr>
        </p:nvSpPr>
        <p:spPr>
          <a:xfrm>
            <a:off x="754250" y="3070400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2300"/>
              <a:buNone/>
              <a:defRPr sz="2300">
                <a:solidFill>
                  <a:srgbClr val="01002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3" name="Google Shape;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350" y="316425"/>
            <a:ext cx="1863398" cy="1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5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" name="Google Shape;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500" y="203850"/>
            <a:ext cx="1428224" cy="7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Foto ao lado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5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8"/>
          <p:cNvPicPr preferRelativeResize="0"/>
          <p:nvPr/>
        </p:nvPicPr>
        <p:blipFill rotWithShape="1">
          <a:blip r:embed="rId3">
            <a:alphaModFix amt="49000"/>
          </a:blip>
          <a:srcRect b="0" l="0" r="42951" t="0"/>
          <a:stretch/>
        </p:blipFill>
        <p:spPr>
          <a:xfrm>
            <a:off x="0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8"/>
          <p:cNvSpPr txBox="1"/>
          <p:nvPr>
            <p:ph idx="1" type="body"/>
          </p:nvPr>
        </p:nvSpPr>
        <p:spPr>
          <a:xfrm>
            <a:off x="390750" y="1761750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Char char="●"/>
              <a:defRPr sz="1600">
                <a:solidFill>
                  <a:srgbClr val="01002A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type="title"/>
          </p:nvPr>
        </p:nvSpPr>
        <p:spPr>
          <a:xfrm>
            <a:off x="390750" y="450150"/>
            <a:ext cx="44205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" name="Google Shape;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8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" name="Google Shape;2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8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" name="Google Shape;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28a1641b86e_2_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g28a1641b86e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28a1641b86e_2_8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42" name="Google Shape;42;g28a1641b86e_2_86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43" name="Google Shape;43;g28a1641b86e_2_86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" name="Google Shape;44;g28a1641b86e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8a1641b86e_2_8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1" name="Google Shape;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75" y="1609425"/>
            <a:ext cx="2906750" cy="3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7"/>
          <p:cNvSpPr txBox="1"/>
          <p:nvPr>
            <p:ph idx="1" type="subTitle"/>
          </p:nvPr>
        </p:nvSpPr>
        <p:spPr>
          <a:xfrm>
            <a:off x="3116450" y="314660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None/>
              <a:defRPr sz="1600">
                <a:solidFill>
                  <a:srgbClr val="01002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C27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orms.gle/1pqiCBT14JV7v7wN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torygirl.nce.ufrj.br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a1641b86e_2_6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300"/>
              <a:t>Desenvolvimento do pensamento computacional através de histórias</a:t>
            </a:r>
            <a:endParaRPr sz="2300"/>
          </a:p>
        </p:txBody>
      </p:sp>
      <p:sp>
        <p:nvSpPr>
          <p:cNvPr id="77" name="Google Shape;77;g28a1641b86e_2_6"/>
          <p:cNvSpPr txBox="1"/>
          <p:nvPr>
            <p:ph idx="1" type="subTitle"/>
          </p:nvPr>
        </p:nvSpPr>
        <p:spPr>
          <a:xfrm>
            <a:off x="754250" y="3183325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pt-BR" sz="1900"/>
              <a:t>Oficina prática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Principais Componentes</a:t>
            </a:r>
            <a:endParaRPr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" name="Google Shape;154;p2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926" y="1096873"/>
            <a:ext cx="6358150" cy="30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7374175" y="3733200"/>
            <a:ext cx="304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cc05d18f5_1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162" name="Google Shape;162;g29cc05d18f5_1_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500"/>
              <a:t>Era uma vez  um gato que estava passeando pela cidade, quando de repente encontra um sapo. O gato diz para o sapo : "Olá ! Tudo bem ?" . E começa a saltitar feliz. </a:t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500"/>
              <a:t>O sapo, gosta muito de se movimentar por aí, para um lado e para o outro. Além disso, ele ama receber cliques, toda vez que alguém clica no sapo, ele pede por mais carinho.</a:t>
            </a:r>
            <a:endParaRPr sz="10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400"/>
              <a:t>Cansado de escutar o sapo pedir cliques, o gato faz com que o sapo desapareça.</a:t>
            </a:r>
            <a:endParaRPr sz="1400"/>
          </a:p>
        </p:txBody>
      </p:sp>
      <p:sp>
        <p:nvSpPr>
          <p:cNvPr id="163" name="Google Shape;163;g29cc05d18f5_1_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g29cc05d18f5_1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65" name="Google Shape;165;g29cc05d18f5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Ambientação no Scratch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cenário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“GatoFalante”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GatoFalante, fale as frases “Olá” e “Tudo bem?” intercaladas em um intervalo de 2 segundos, assim que a bandeira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Resolução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Controle: Determinar controle do fluxo do programa</a:t>
            </a:r>
            <a:endParaRPr sz="1100"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00" y="1444400"/>
            <a:ext cx="3421350" cy="2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8a76fb796_0_20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Movimentação</a:t>
            </a:r>
            <a:endParaRPr/>
          </a:p>
        </p:txBody>
      </p:sp>
      <p:sp>
        <p:nvSpPr>
          <p:cNvPr id="189" name="Google Shape;189;g298a76fb796_0_20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novo ator "Frog"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“SapoFeliz”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se mova "10" passos para a direita quando a tecla direita for clicada e "-10" passos para a esquerda quando a tecla esquerda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90" name="Google Shape;190;g298a76fb796_0_20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g298a76fb796_0_20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92" name="Google Shape;192;g298a76fb796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8a76fb796_0_21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Resolução</a:t>
            </a:r>
            <a:endParaRPr/>
          </a:p>
        </p:txBody>
      </p:sp>
      <p:sp>
        <p:nvSpPr>
          <p:cNvPr id="198" name="Google Shape;198;g298a76fb796_0_21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g298a76fb796_0_21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00" name="Google Shape;200;g298a76fb796_0_210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 após uma ação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Movimento: Utilizado para movimentar os personagens</a:t>
            </a:r>
            <a:endParaRPr sz="1100"/>
          </a:p>
        </p:txBody>
      </p:sp>
      <p:pic>
        <p:nvPicPr>
          <p:cNvPr id="201" name="Google Shape;201;g298a76fb796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00" y="1260200"/>
            <a:ext cx="3830400" cy="237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8a76fb796_0_22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Transmissão de mensagem</a:t>
            </a:r>
            <a:endParaRPr/>
          </a:p>
        </p:txBody>
      </p:sp>
      <p:sp>
        <p:nvSpPr>
          <p:cNvPr id="207" name="Google Shape;207;g298a76fb796_0_22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 ator GatoFalante transmitir a mensagem "EscondeSapo" quando a tecla espaço for apertada.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desapareça quando receber a mensagem "EscondeSapo" 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208" name="Google Shape;208;g298a76fb796_0_22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g298a76fb796_0_22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10" name="Google Shape;210;g298a76fb796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8a76fb796_0_22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</a:t>
            </a:r>
            <a:endParaRPr/>
          </a:p>
        </p:txBody>
      </p:sp>
      <p:sp>
        <p:nvSpPr>
          <p:cNvPr id="216" name="Google Shape;216;g298a76fb796_0_22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g298a76fb796_0_22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18" name="Google Shape;218;g298a76fb796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050" y="1017725"/>
            <a:ext cx="3718224" cy="29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98a76fb796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00" y="1017725"/>
            <a:ext cx="2837750" cy="33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98a76fb796_0_228"/>
          <p:cNvSpPr/>
          <p:nvPr/>
        </p:nvSpPr>
        <p:spPr>
          <a:xfrm>
            <a:off x="390600" y="2907950"/>
            <a:ext cx="3186600" cy="1411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g298a76fb796_0_228"/>
          <p:cNvSpPr/>
          <p:nvPr/>
        </p:nvSpPr>
        <p:spPr>
          <a:xfrm>
            <a:off x="4353000" y="2809225"/>
            <a:ext cx="2837700" cy="125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8a76fb796_0_246"/>
          <p:cNvSpPr txBox="1"/>
          <p:nvPr>
            <p:ph type="title"/>
          </p:nvPr>
        </p:nvSpPr>
        <p:spPr>
          <a:xfrm>
            <a:off x="801850" y="1776225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Mas agora o SapoFeliz desapareceu para sempre !</a:t>
            </a:r>
            <a:endParaRPr/>
          </a:p>
        </p:txBody>
      </p:sp>
      <p:sp>
        <p:nvSpPr>
          <p:cNvPr id="227" name="Google Shape;227;g298a76fb796_0_246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8" name="Google Shape;228;g298a76fb796_0_246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g298a76fb796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813" y="3408938"/>
            <a:ext cx="1184975" cy="1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8a76fb796_0_23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 continuação</a:t>
            </a:r>
            <a:endParaRPr/>
          </a:p>
        </p:txBody>
      </p:sp>
      <p:sp>
        <p:nvSpPr>
          <p:cNvPr id="235" name="Google Shape;235;g298a76fb796_0_23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g298a76fb796_0_23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37" name="Google Shape;237;g298a76fb796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99" y="865325"/>
            <a:ext cx="3321034" cy="36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98a76fb796_0_238"/>
          <p:cNvSpPr/>
          <p:nvPr/>
        </p:nvSpPr>
        <p:spPr>
          <a:xfrm>
            <a:off x="390600" y="3425500"/>
            <a:ext cx="2011500" cy="94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298a76fb796_0_238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transmitir e aguardar por mensagens.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Aparência : Esconder e mostrar um ator em cena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a76fb796_0_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O que é uma linguagem de programação?</a:t>
            </a:r>
            <a:endParaRPr/>
          </a:p>
        </p:txBody>
      </p:sp>
      <p:sp>
        <p:nvSpPr>
          <p:cNvPr id="83" name="Google Shape;83;g298a76fb796_0_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4" name="Google Shape;84;g298a76fb796_0_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Fundamentos da Computação</a:t>
            </a:r>
            <a:endParaRPr/>
          </a:p>
        </p:txBody>
      </p:sp>
      <p:sp>
        <p:nvSpPr>
          <p:cNvPr id="245" name="Google Shape;245;p3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8a76fb796_0_26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52" name="Google Shape;252;g298a76fb796_0_26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g298a76fb796_0_26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54" name="Google Shape;254;g298a76fb796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1" y="1290215"/>
            <a:ext cx="3638100" cy="311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98a76fb796_0_260"/>
          <p:cNvSpPr txBox="1"/>
          <p:nvPr/>
        </p:nvSpPr>
        <p:spPr>
          <a:xfrm>
            <a:off x="5653603" y="1900549"/>
            <a:ext cx="2744400" cy="738900"/>
          </a:xfrm>
          <a:prstGeom prst="rect">
            <a:avLst/>
          </a:prstGeom>
          <a:solidFill>
            <a:srgbClr val="FC279C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Faz uma pergunta para determinar qual caminho seguir.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107578" y="445972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46"/>
          <p:cNvSpPr txBox="1"/>
          <p:nvPr>
            <p:ph idx="2" type="subTitle"/>
          </p:nvPr>
        </p:nvSpPr>
        <p:spPr>
          <a:xfrm>
            <a:off x="498175" y="449900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5670174" y="941704"/>
            <a:ext cx="31728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2" marL="1028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418448" y="1326274"/>
            <a:ext cx="3619200" cy="7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51796" l="27933" r="53354" t="31785"/>
          <a:stretch/>
        </p:blipFill>
        <p:spPr>
          <a:xfrm>
            <a:off x="5441998" y="1058324"/>
            <a:ext cx="2584725" cy="12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25606" y="1391099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418448" y="2704162"/>
            <a:ext cx="3619200" cy="149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Senão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“eu não entendo mais este mundo”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5">
            <a:alphaModFix/>
          </a:blip>
          <a:srcRect b="17227" l="28781" r="54225" t="61377"/>
          <a:stretch/>
        </p:blipFill>
        <p:spPr>
          <a:xfrm>
            <a:off x="5473823" y="2629999"/>
            <a:ext cx="2521076" cy="1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87581" y="3179711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4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522450" y="1186725"/>
            <a:ext cx="80877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blocos </a:t>
            </a:r>
            <a:r>
              <a:rPr b="1"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 </a:t>
            </a: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permitem calcular novos valores;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Juntar palavras, valores; 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operações como somar, dividir;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Comparar valores;</a:t>
            </a:r>
            <a:endParaRPr sz="11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3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Principais Operadores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0" y="47891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4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54444" l="4566" r="89062" t="25085"/>
          <a:stretch/>
        </p:blipFill>
        <p:spPr>
          <a:xfrm>
            <a:off x="321100" y="1233623"/>
            <a:ext cx="1363350" cy="24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348325" y="3757050"/>
            <a:ext cx="13089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fundamentais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33176" l="4753" r="87683" t="52652"/>
          <a:stretch/>
        </p:blipFill>
        <p:spPr>
          <a:xfrm>
            <a:off x="1899388" y="1519800"/>
            <a:ext cx="1694199" cy="17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1847725" y="3506700"/>
            <a:ext cx="1991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comparativas entre dois elementos</a:t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31042" l="4789" r="87595" t="54730"/>
          <a:stretch/>
        </p:blipFill>
        <p:spPr>
          <a:xfrm>
            <a:off x="4048985" y="1419348"/>
            <a:ext cx="1991700" cy="2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4106875" y="3767700"/>
            <a:ext cx="1694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lógicas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5">
            <a:alphaModFix/>
          </a:blip>
          <a:srcRect b="29473" l="4728" r="82227" t="31097"/>
          <a:stretch/>
        </p:blipFill>
        <p:spPr>
          <a:xfrm>
            <a:off x="6545075" y="738493"/>
            <a:ext cx="1826199" cy="259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6682150" y="3942026"/>
            <a:ext cx="1635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Outros operadores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são como caixinhas ou gavetas onde você pode guardar informações para usar mais tarde.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programação, as variáveis são usadas para armazenar dados, como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números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palavras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 outras informações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-1" y="4789175"/>
            <a:ext cx="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4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6750" y="2792975"/>
            <a:ext cx="2095925" cy="17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8a76fb796_0_28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</a:t>
            </a:r>
            <a:r>
              <a:rPr lang="pt-BR"/>
              <a:t>Condição, operadores e variáveis</a:t>
            </a:r>
            <a:endParaRPr/>
          </a:p>
        </p:txBody>
      </p:sp>
      <p:sp>
        <p:nvSpPr>
          <p:cNvPr id="309" name="Google Shape;309;g298a76fb796_0_283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 uma nova variável para o SapoFeliz chamada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Cliques.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Somar uma unidade a cliques quando o sapo feliz for clicado.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o valor de cliques for maior do que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quatro, 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 seja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Cliques &gt; 4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Se o valor de Cliques para zero. Se não, faça o SapoFeliz pedir mais Cliques.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298a76fb796_0_283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g298a76fb796_0_28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12" name="Google Shape;312;g298a76fb796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8a76fb796_0_35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Resolução</a:t>
            </a:r>
            <a:endParaRPr/>
          </a:p>
        </p:txBody>
      </p:sp>
      <p:sp>
        <p:nvSpPr>
          <p:cNvPr id="318" name="Google Shape;318;g298a76fb796_0_35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9" name="Google Shape;319;g298a76fb796_0_35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20" name="Google Shape;320;g298a76fb796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75" y="974425"/>
            <a:ext cx="31377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98a76fb796_0_350"/>
          <p:cNvSpPr/>
          <p:nvPr/>
        </p:nvSpPr>
        <p:spPr>
          <a:xfrm>
            <a:off x="1036325" y="2509250"/>
            <a:ext cx="1859700" cy="4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g298a76fb796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235" y="974425"/>
            <a:ext cx="3190216" cy="27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c06074d82_0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Resolução continuação</a:t>
            </a:r>
            <a:endParaRPr/>
          </a:p>
        </p:txBody>
      </p:sp>
      <p:sp>
        <p:nvSpPr>
          <p:cNvPr id="328" name="Google Shape;328;g29c06074d82_0_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g29c06074d82_0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0" name="Google Shape;330;g29c06074d82_0_0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captar o clique no ator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Variável : Armazena a quantidade de cliques feita no ator SapoFeliz.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Condição: Verifica se Cliques armazena um valor maior do que quatro</a:t>
            </a:r>
            <a:endParaRPr sz="1100"/>
          </a:p>
        </p:txBody>
      </p:sp>
      <p:pic>
        <p:nvPicPr>
          <p:cNvPr id="331" name="Google Shape;331;g29c06074d8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47" y="1100125"/>
            <a:ext cx="2962575" cy="32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9c06074d82_0_0"/>
          <p:cNvSpPr/>
          <p:nvPr/>
        </p:nvSpPr>
        <p:spPr>
          <a:xfrm>
            <a:off x="139625" y="1917283"/>
            <a:ext cx="3504000" cy="287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8a76fb796_0_27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Repetição</a:t>
            </a:r>
            <a:endParaRPr/>
          </a:p>
        </p:txBody>
      </p:sp>
      <p:sp>
        <p:nvSpPr>
          <p:cNvPr id="338" name="Google Shape;338;g298a76fb796_0_27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g298a76fb796_0_27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40" name="Google Shape;340;g298a76fb796_0_270"/>
          <p:cNvSpPr txBox="1"/>
          <p:nvPr/>
        </p:nvSpPr>
        <p:spPr>
          <a:xfrm>
            <a:off x="5653603" y="1900549"/>
            <a:ext cx="2744400" cy="1169700"/>
          </a:xfrm>
          <a:prstGeom prst="rect">
            <a:avLst/>
          </a:prstGeom>
          <a:solidFill>
            <a:srgbClr val="FC279C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feita a mesma pergunta repetidamente até que uma determinada tarefa tenha sido elaborada.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98a76fb796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00" y="1017725"/>
            <a:ext cx="4494375" cy="3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8a76fb796_0_89"/>
          <p:cNvSpPr txBox="1"/>
          <p:nvPr>
            <p:ph idx="1" type="body"/>
          </p:nvPr>
        </p:nvSpPr>
        <p:spPr>
          <a:xfrm>
            <a:off x="390600" y="1741475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400"/>
              <a:t>Linguagem especial que usamos para dar instruções a um computador.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Cada linguagem de programação é como um idioma diferente que o computador entende. </a:t>
            </a:r>
            <a:endParaRPr sz="1400"/>
          </a:p>
        </p:txBody>
      </p:sp>
      <p:sp>
        <p:nvSpPr>
          <p:cNvPr id="90" name="Google Shape;90;g298a76fb796_0_89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g298a76fb796_0_89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92" name="Google Shape;92;g298a76fb796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675" y="1184800"/>
            <a:ext cx="3127476" cy="23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98a76fb796_0_89"/>
          <p:cNvSpPr txBox="1"/>
          <p:nvPr/>
        </p:nvSpPr>
        <p:spPr>
          <a:xfrm>
            <a:off x="390750" y="450150"/>
            <a:ext cx="5273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Instruções para o computador</a:t>
            </a:r>
            <a:endParaRPr b="1" i="0" sz="2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c06074d82_0_1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Repetição</a:t>
            </a:r>
            <a:endParaRPr/>
          </a:p>
        </p:txBody>
      </p:sp>
      <p:sp>
        <p:nvSpPr>
          <p:cNvPr id="347" name="Google Shape;347;g29c06074d82_0_19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a fantasia do GatoFalante repetidamente por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vezes.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g29c06074d82_0_19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g29c06074d82_0_1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50" name="Google Shape;350;g29c06074d8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c06074d82_0_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Resolução</a:t>
            </a:r>
            <a:endParaRPr/>
          </a:p>
        </p:txBody>
      </p:sp>
      <p:sp>
        <p:nvSpPr>
          <p:cNvPr id="356" name="Google Shape;356;g29c06074d82_0_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7" name="Google Shape;357;g29c06074d82_0_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58" name="Google Shape;358;g29c06074d82_0_27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Repetição</a:t>
            </a:r>
            <a:r>
              <a:rPr lang="pt-BR" sz="1100"/>
              <a:t> : Usados mudar a fantasia repetidamente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Aparência : Mudar a fantasia do ator GatoFalante</a:t>
            </a:r>
            <a:endParaRPr sz="1100"/>
          </a:p>
        </p:txBody>
      </p:sp>
      <p:pic>
        <p:nvPicPr>
          <p:cNvPr id="359" name="Google Shape;359;g29c06074d8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75" y="865325"/>
            <a:ext cx="2569950" cy="35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9c06074d82_0_27"/>
          <p:cNvSpPr/>
          <p:nvPr/>
        </p:nvSpPr>
        <p:spPr>
          <a:xfrm>
            <a:off x="390600" y="2312477"/>
            <a:ext cx="2671500" cy="222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366" name="Google Shape;366;p47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automatizar/programar as histórias, foi preciso criar um </a:t>
            </a:r>
            <a:r>
              <a:rPr b="1" lang="pt-BR" sz="1600"/>
              <a:t>algoritmo</a:t>
            </a:r>
            <a:r>
              <a:rPr lang="pt-BR" sz="1600"/>
              <a:t>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O algoritmo nada mais é uma do que estrutura que organiza o raciocínio e resolve problemas. 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contarmos uma história, precisamos ter um raciocínio organizado e entender o início, meio e fim da história. </a:t>
            </a:r>
            <a:endParaRPr sz="16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8" name="Google Shape;368;p4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374" name="Google Shape;374;p4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-1" y="4789175"/>
            <a:ext cx="49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Projeto Prático da Oficina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Pensem sobre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Escreva o texto sobre a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atores, cenários e ações a serem programadas.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diálogos da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Programa sua história no Scratch.</a:t>
            </a:r>
            <a:endParaRPr sz="2600"/>
          </a:p>
        </p:txBody>
      </p:sp>
      <p:sp>
        <p:nvSpPr>
          <p:cNvPr id="382" name="Google Shape;382;p49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p4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a1641b86e_2_9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Envie sua história para nós</a:t>
            </a:r>
            <a:endParaRPr/>
          </a:p>
        </p:txBody>
      </p:sp>
      <p:sp>
        <p:nvSpPr>
          <p:cNvPr id="389" name="Google Shape;389;g28a1641b86e_2_9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Salve sua história com o seu nome.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Compartilhe para o e-mail: </a:t>
            </a:r>
            <a:r>
              <a:rPr b="1" lang="pt-BR" sz="1600"/>
              <a:t>poly.ana.ufrj@gmail.com</a:t>
            </a:r>
            <a:endParaRPr b="1"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assunto: Oficina CP2 Tijuca 2023 - StoryGirl.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corpo do texto o seu nome, série, idade e e-mails.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Responda ao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formulário de avaliação</a:t>
            </a:r>
            <a:endParaRPr sz="1600"/>
          </a:p>
        </p:txBody>
      </p:sp>
      <p:sp>
        <p:nvSpPr>
          <p:cNvPr id="390" name="Google Shape;390;g28a1641b86e_2_9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1" name="Google Shape;391;g28a1641b86e_2_9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5565aea07_0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 modelo - número 01</a:t>
            </a:r>
            <a:endParaRPr/>
          </a:p>
        </p:txBody>
      </p:sp>
      <p:sp>
        <p:nvSpPr>
          <p:cNvPr id="397" name="Google Shape;397;g2a5565aea07_0_0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Em uma floresta, Scott estava cantarolando, quando se deparou com uma gnomo ao lado de uma porta. Ao chegar mais perto, eles começaram a conversar, até que em um momento o gnomo disse que a floresta acabava ali e Scott deveria escolher entre duas opções…</a:t>
            </a:r>
            <a:endParaRPr sz="1600"/>
          </a:p>
        </p:txBody>
      </p:sp>
      <p:sp>
        <p:nvSpPr>
          <p:cNvPr id="398" name="Google Shape;398;g2a5565aea07_0_0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9" name="Google Shape;399;g2a5565aea07_0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5565aea07_0_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 modelo - número 02</a:t>
            </a:r>
            <a:endParaRPr/>
          </a:p>
        </p:txBody>
      </p:sp>
      <p:sp>
        <p:nvSpPr>
          <p:cNvPr id="405" name="Google Shape;405;g2a5565aea07_0_7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/>
              <a:t>Duas amigas que não se viam a muito tempo, decidiram se encontrar em um shopping para comer algo e colocar o papo em dia. Uma delas era gaga, e por isso falava sempre a primeira palavra de cada frase três vezes. Quando se encontraram, uma delas perguntou: "Você quer comer no Burguer King ou na Parmê?". Sem pensar duas vezes, a outra amiga, respondeu….</a:t>
            </a:r>
            <a:endParaRPr sz="1600"/>
          </a:p>
        </p:txBody>
      </p:sp>
      <p:sp>
        <p:nvSpPr>
          <p:cNvPr id="406" name="Google Shape;406;g2a5565aea07_0_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7" name="Google Shape;407;g2a5565aea07_0_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a1641b86e_2_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Formulário de avaliação</a:t>
            </a:r>
            <a:endParaRPr/>
          </a:p>
        </p:txBody>
      </p:sp>
      <p:sp>
        <p:nvSpPr>
          <p:cNvPr id="413" name="Google Shape;413;g28a1641b86e_2_2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414" name="Google Shape;414;g28a1641b86e_2_2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5" name="Google Shape;415;g28a1641b86e_2_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16" name="Google Shape;416;g28a1641b86e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401" y="1393913"/>
            <a:ext cx="2991126" cy="29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Oficina StoryGirl</a:t>
            </a:r>
            <a:endParaRPr/>
          </a:p>
        </p:txBody>
      </p:sp>
      <p:sp>
        <p:nvSpPr>
          <p:cNvPr id="422" name="Google Shape;422;p51"/>
          <p:cNvSpPr txBox="1"/>
          <p:nvPr>
            <p:ph idx="1" type="subTitle"/>
          </p:nvPr>
        </p:nvSpPr>
        <p:spPr>
          <a:xfrm>
            <a:off x="3189800" y="304185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900">
                <a:solidFill>
                  <a:schemeClr val="lt1"/>
                </a:solidFill>
              </a:rPr>
              <a:t>Obrigada!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5543068" y="4401435"/>
            <a:ext cx="241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http://www.storygirl.nce.ufrj.br/</a:t>
            </a:r>
            <a:endParaRPr b="1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@hellostorygirl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316" y="155200"/>
            <a:ext cx="1356801" cy="70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1281" y="3755031"/>
            <a:ext cx="1382715" cy="122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99" name="Google Shape;99;p28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75" y="1502725"/>
            <a:ext cx="1889374" cy="24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/>
          <p:nvPr/>
        </p:nvSpPr>
        <p:spPr>
          <a:xfrm>
            <a:off x="938851" y="2956700"/>
            <a:ext cx="935100" cy="556800"/>
          </a:xfrm>
          <a:prstGeom prst="roundRect">
            <a:avLst>
              <a:gd fmla="val 16667" name="adj"/>
            </a:avLst>
          </a:prstGeom>
          <a:solidFill>
            <a:srgbClr val="01002A"/>
          </a:solidFill>
          <a:ln cap="flat" cmpd="sng" w="9525">
            <a:solidFill>
              <a:srgbClr val="0100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5250" y="1897425"/>
            <a:ext cx="1935750" cy="1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3377760" y="2064875"/>
            <a:ext cx="223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Linguagem de programação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575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1200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8a76fb796_0_7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Como Programar através de Histórias?</a:t>
            </a:r>
            <a:endParaRPr/>
          </a:p>
        </p:txBody>
      </p:sp>
      <p:sp>
        <p:nvSpPr>
          <p:cNvPr id="111" name="Google Shape;111;g298a76fb796_0_7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2" name="Google Shape;112;g298a76fb796_0_7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8a76fb796_0_11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g298a76fb796_0_11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9" name="Google Shape;119;g298a76fb796_0_119"/>
          <p:cNvSpPr txBox="1"/>
          <p:nvPr>
            <p:ph idx="1" type="body"/>
          </p:nvPr>
        </p:nvSpPr>
        <p:spPr>
          <a:xfrm>
            <a:off x="628650" y="766077"/>
            <a:ext cx="7886700" cy="1440600"/>
          </a:xfrm>
          <a:prstGeom prst="rect">
            <a:avLst/>
          </a:prstGeom>
          <a:gradFill>
            <a:gsLst>
              <a:gs pos="0">
                <a:srgbClr val="FC279C">
                  <a:alpha val="69019"/>
                </a:srgbClr>
              </a:gs>
              <a:gs pos="100000">
                <a:srgbClr val="D9D9D9"/>
              </a:gs>
            </a:gsLst>
            <a:lin ang="54007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como se você estivesse contando uma história para o computador e ele agisse conforme você diz.</a:t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2300"/>
          </a:p>
        </p:txBody>
      </p:sp>
      <p:pic>
        <p:nvPicPr>
          <p:cNvPr id="120" name="Google Shape;120;g298a76fb796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00" y="2454926"/>
            <a:ext cx="2583175" cy="1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Introdução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30200" y="989875"/>
            <a:ext cx="61605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uma linguagem de programação gráfica.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Permite criar animações, histórias ou jogos no navegador</a:t>
            </a:r>
            <a:r>
              <a:rPr i="1"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2649" y="1389499"/>
            <a:ext cx="1866300" cy="24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Possibilidades</a:t>
            </a:r>
            <a:endParaRPr/>
          </a:p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217" y="1672500"/>
            <a:ext cx="3229757" cy="24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" y="1672500"/>
            <a:ext cx="2963391" cy="23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a1641b86e_0_7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Cadastre-se na turma</a:t>
            </a:r>
            <a:endParaRPr/>
          </a:p>
        </p:txBody>
      </p:sp>
      <p:sp>
        <p:nvSpPr>
          <p:cNvPr id="144" name="Google Shape;144;g28a1641b86e_0_7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g28a1641b86e_0_7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46" name="Google Shape;146;g28a1641b86e_0_75"/>
          <p:cNvSpPr txBox="1"/>
          <p:nvPr>
            <p:ph idx="1" type="body"/>
          </p:nvPr>
        </p:nvSpPr>
        <p:spPr>
          <a:xfrm>
            <a:off x="2319575" y="3590479"/>
            <a:ext cx="3855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98"/>
              <a:buNone/>
            </a:pPr>
            <a:r>
              <a:rPr lang="pt-BR" sz="3621"/>
              <a:t>Vamos lá!</a:t>
            </a:r>
            <a:endParaRPr sz="3621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98"/>
              <a:buNone/>
            </a:pPr>
            <a:r>
              <a:rPr lang="pt-BR" sz="3621"/>
              <a:t>https://bit.ly/cp2-2023</a:t>
            </a:r>
            <a:endParaRPr sz="3621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82644"/>
              <a:buNone/>
            </a:pPr>
            <a:r>
              <a:t/>
            </a:r>
            <a:endParaRPr sz="302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15094"/>
              <a:buNone/>
            </a:pPr>
            <a:r>
              <a:t/>
            </a:r>
            <a:endParaRPr sz="397"/>
          </a:p>
        </p:txBody>
      </p:sp>
      <p:pic>
        <p:nvPicPr>
          <p:cNvPr id="147" name="Google Shape;147;g28a1641b86e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200" y="962675"/>
            <a:ext cx="2664324" cy="253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